
<file path=[Content_Types].xml><?xml version="1.0" encoding="utf-8"?>
<Types xmlns="http://schemas.openxmlformats.org/package/2006/content-types">
  <Default Extension="fntdata" ContentType="application/x-fontdata"/>
  <Default Extension="mkv" ContentType="video/unknown"/>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7"/>
  </p:notesMasterIdLst>
  <p:sldIdLst>
    <p:sldId id="256" r:id="rId2"/>
    <p:sldId id="258" r:id="rId3"/>
    <p:sldId id="287" r:id="rId4"/>
    <p:sldId id="273" r:id="rId5"/>
    <p:sldId id="288" r:id="rId6"/>
    <p:sldId id="291" r:id="rId7"/>
    <p:sldId id="292" r:id="rId8"/>
    <p:sldId id="293" r:id="rId9"/>
    <p:sldId id="294" r:id="rId10"/>
    <p:sldId id="295" r:id="rId11"/>
    <p:sldId id="289" r:id="rId12"/>
    <p:sldId id="308" r:id="rId13"/>
    <p:sldId id="296" r:id="rId14"/>
    <p:sldId id="297" r:id="rId15"/>
    <p:sldId id="298" r:id="rId16"/>
    <p:sldId id="299" r:id="rId17"/>
    <p:sldId id="300" r:id="rId18"/>
    <p:sldId id="290" r:id="rId19"/>
    <p:sldId id="302" r:id="rId20"/>
    <p:sldId id="303" r:id="rId21"/>
    <p:sldId id="304" r:id="rId22"/>
    <p:sldId id="305" r:id="rId23"/>
    <p:sldId id="306" r:id="rId24"/>
    <p:sldId id="307" r:id="rId25"/>
    <p:sldId id="280" r:id="rId26"/>
  </p:sldIdLst>
  <p:sldSz cx="9144000" cy="5143500" type="screen16x9"/>
  <p:notesSz cx="6858000" cy="9144000"/>
  <p:embeddedFontLst>
    <p:embeddedFont>
      <p:font typeface="Consolas" panose="020B0609020204030204" pitchFamily="49" charset="0"/>
      <p:regular r:id="rId28"/>
      <p:bold r:id="rId29"/>
      <p:italic r:id="rId30"/>
      <p:boldItalic r:id="rId31"/>
    </p:embeddedFont>
    <p:embeddedFont>
      <p:font typeface="Nanum Gothic Coding" panose="020B0604020202020204" charset="0"/>
      <p:regular r:id="rId32"/>
      <p:bold r:id="rId33"/>
    </p:embeddedFont>
    <p:embeddedFont>
      <p:font typeface="Oswald" panose="020B0604020202020204" charset="0"/>
      <p:regular r:id="rId34"/>
      <p:bold r:id="rId35"/>
    </p:embeddedFont>
    <p:embeddedFont>
      <p:font typeface="Source Sans Pro" panose="020B05030304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C9B3"/>
    <a:srgbClr val="00C3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BD1F72-8C84-4782-81CE-B22DD47A3AC0}">
  <a:tblStyle styleId="{73BD1F72-8C84-4782-81CE-B22DD47A3AC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26" autoAdjust="0"/>
    <p:restoredTop sz="94394" autoAdjust="0"/>
  </p:normalViewPr>
  <p:slideViewPr>
    <p:cSldViewPr snapToGrid="0">
      <p:cViewPr varScale="1">
        <p:scale>
          <a:sx n="114" d="100"/>
          <a:sy n="114" d="100"/>
        </p:scale>
        <p:origin x="7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image7.png>
</file>

<file path=ppt/media/media1.mp3>
</file>

<file path=ppt/media/media10.mp3>
</file>

<file path=ppt/media/media11.mp3>
</file>

<file path=ppt/media/media12.mp3>
</file>

<file path=ppt/media/media13.mkv>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94" name="Google Shape;294;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95" name="Google Shape;295;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6" name="Google Shape;296;p8"/>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8"/>
          <p:cNvGrpSpPr/>
          <p:nvPr/>
        </p:nvGrpSpPr>
        <p:grpSpPr>
          <a:xfrm>
            <a:off x="-9525" y="4462475"/>
            <a:ext cx="9167825" cy="595300"/>
            <a:chOff x="-9525" y="4462475"/>
            <a:chExt cx="9167825" cy="595300"/>
          </a:xfrm>
        </p:grpSpPr>
        <p:sp>
          <p:nvSpPr>
            <p:cNvPr id="300" name="Google Shape;300;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01" name="Google Shape;301;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02" name="Google Shape;302;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03" name="Google Shape;303;p8"/>
          <p:cNvGrpSpPr/>
          <p:nvPr/>
        </p:nvGrpSpPr>
        <p:grpSpPr>
          <a:xfrm>
            <a:off x="-42837" y="4443488"/>
            <a:ext cx="9229575" cy="642787"/>
            <a:chOff x="-42837" y="4443488"/>
            <a:chExt cx="9229575" cy="642787"/>
          </a:xfrm>
        </p:grpSpPr>
        <p:sp>
          <p:nvSpPr>
            <p:cNvPr id="304" name="Google Shape;304;p8"/>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8"/>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86" name="Google Shape;386;p10"/>
          <p:cNvGrpSpPr/>
          <p:nvPr/>
        </p:nvGrpSpPr>
        <p:grpSpPr>
          <a:xfrm>
            <a:off x="-42837" y="4443488"/>
            <a:ext cx="9229575" cy="642787"/>
            <a:chOff x="-42837" y="4443488"/>
            <a:chExt cx="9229575" cy="642787"/>
          </a:xfrm>
        </p:grpSpPr>
        <p:sp>
          <p:nvSpPr>
            <p:cNvPr id="387" name="Google Shape;387;p10"/>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rgbClr val="AFF000">
              <a:alpha val="81920"/>
            </a:srgbClr>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458"/>
        <p:cNvGrpSpPr/>
        <p:nvPr/>
      </p:nvGrpSpPr>
      <p:grpSpPr>
        <a:xfrm>
          <a:off x="0" y="0"/>
          <a:ext cx="0" cy="0"/>
          <a:chOff x="0" y="0"/>
          <a:chExt cx="0" cy="0"/>
        </a:xfrm>
      </p:grpSpPr>
      <p:sp>
        <p:nvSpPr>
          <p:cNvPr id="459" name="Google Shape;459;p1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57"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3.mkv"/><Relationship Id="rId1" Type="http://schemas.microsoft.com/office/2007/relationships/media" Target="../media/media13.mkv"/><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OS</a:t>
            </a:r>
            <a:br>
              <a:rPr lang="en" dirty="0"/>
            </a:br>
            <a:r>
              <a:rPr lang="en" dirty="0"/>
              <a:t>Lab Assignment - 5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Enhanced Second Chance Algo</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28436" y="1340426"/>
            <a:ext cx="3477490" cy="3644473"/>
          </a:xfrm>
          <a:prstGeom prst="rect">
            <a:avLst/>
          </a:prstGeom>
          <a:solidFill>
            <a:srgbClr val="00C3EA"/>
          </a:solidFill>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reference bit and modify bit form a pair (</a:t>
            </a:r>
            <a:r>
              <a:rPr lang="en-GB" sz="1200" dirty="0" err="1">
                <a:solidFill>
                  <a:srgbClr val="FFFFFF"/>
                </a:solidFill>
              </a:rPr>
              <a:t>r,m</a:t>
            </a:r>
            <a:r>
              <a:rPr lang="en-GB" sz="1200" dirty="0">
                <a:solidFill>
                  <a:srgbClr val="FFFFFF"/>
                </a:solidFill>
              </a:rPr>
              <a:t>) where -</a:t>
            </a:r>
          </a:p>
          <a:p>
            <a:pPr marL="342900" lvl="0" indent="-342900">
              <a:buClr>
                <a:schemeClr val="bg1"/>
              </a:buClr>
              <a:buFont typeface="Wingdings" panose="05000000000000000000" pitchFamily="2" charset="2"/>
              <a:buChar char="q"/>
            </a:pPr>
            <a:r>
              <a:rPr lang="en-GB" sz="1200" dirty="0">
                <a:solidFill>
                  <a:srgbClr val="FFFFFF"/>
                </a:solidFill>
              </a:rPr>
              <a:t>(0,0) neither recently used nor modified - replace this page!</a:t>
            </a:r>
          </a:p>
          <a:p>
            <a:pPr marL="342900" lvl="0" indent="-342900">
              <a:buClr>
                <a:schemeClr val="bg1"/>
              </a:buClr>
              <a:buFont typeface="Wingdings" panose="05000000000000000000" pitchFamily="2" charset="2"/>
              <a:buChar char="q"/>
            </a:pPr>
            <a:r>
              <a:rPr lang="en-GB" sz="1200" dirty="0">
                <a:solidFill>
                  <a:srgbClr val="FFFFFF"/>
                </a:solidFill>
              </a:rPr>
              <a:t>(0,1) not recently used but modified - not as good to replace, since the OS must write out this page, but it might not be needed anymore.</a:t>
            </a:r>
          </a:p>
          <a:p>
            <a:pPr marL="342900" lvl="0" indent="-342900">
              <a:buClr>
                <a:schemeClr val="bg1"/>
              </a:buClr>
              <a:buFont typeface="Wingdings" panose="05000000000000000000" pitchFamily="2" charset="2"/>
              <a:buChar char="q"/>
            </a:pPr>
            <a:r>
              <a:rPr lang="en-GB" sz="1200" dirty="0">
                <a:solidFill>
                  <a:srgbClr val="FFFFFF"/>
                </a:solidFill>
              </a:rPr>
              <a:t>(1,0) recently used and unmodified - probably will be used again soon, but OS need not write it out before replacing it</a:t>
            </a:r>
          </a:p>
          <a:p>
            <a:pPr marL="342900" lvl="0" indent="-342900">
              <a:buClr>
                <a:schemeClr val="bg1"/>
              </a:buClr>
              <a:buFont typeface="Wingdings" panose="05000000000000000000" pitchFamily="2" charset="2"/>
              <a:buChar char="q"/>
            </a:pPr>
            <a:r>
              <a:rPr lang="en-GB" sz="1200" dirty="0">
                <a:solidFill>
                  <a:srgbClr val="FFFFFF"/>
                </a:solidFill>
              </a:rPr>
              <a:t>(1,1) recently used and modified - probably will be used again soon and the OS must write it out before replacing.</a:t>
            </a:r>
          </a:p>
          <a:p>
            <a:pPr marL="342900" lvl="0" indent="-342900">
              <a:buClr>
                <a:schemeClr val="bg1"/>
              </a:buClr>
              <a:buFont typeface="Wingdings" panose="05000000000000000000" pitchFamily="2" charset="2"/>
              <a:buChar char="Ø"/>
            </a:pPr>
            <a:r>
              <a:rPr lang="en-GB" sz="1200" dirty="0">
                <a:solidFill>
                  <a:srgbClr val="FFFFFF"/>
                </a:solidFill>
              </a:rPr>
              <a:t>On a page fault, the OS searches for the first page in the lowest nonempty class.</a:t>
            </a:r>
          </a:p>
        </p:txBody>
      </p:sp>
      <p:sp>
        <p:nvSpPr>
          <p:cNvPr id="5" name="Google Shape;464;p13">
            <a:extLst>
              <a:ext uri="{FF2B5EF4-FFF2-40B4-BE49-F238E27FC236}">
                <a16:creationId xmlns:a16="http://schemas.microsoft.com/office/drawing/2014/main" id="{BE3983DF-4D8F-4E41-B12E-3F4FEB76927B}"/>
              </a:ext>
            </a:extLst>
          </p:cNvPr>
          <p:cNvSpPr txBox="1">
            <a:spLocks/>
          </p:cNvSpPr>
          <p:nvPr/>
        </p:nvSpPr>
        <p:spPr>
          <a:xfrm>
            <a:off x="4852556" y="1336961"/>
            <a:ext cx="3477490" cy="3640285"/>
          </a:xfrm>
          <a:prstGeom prst="rect">
            <a:avLst/>
          </a:prstGeom>
          <a:solidFill>
            <a:schemeClr val="accent5"/>
          </a:solidFill>
          <a:ln>
            <a:solidFill>
              <a:srgbClr val="00B0F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OS goes around at most three times searching for the (0,0) class. </a:t>
            </a:r>
          </a:p>
          <a:p>
            <a:pPr marL="171450" lvl="0" indent="-171450">
              <a:buClr>
                <a:schemeClr val="bg1"/>
              </a:buClr>
              <a:buFont typeface="Wingdings" panose="05000000000000000000" pitchFamily="2" charset="2"/>
              <a:buChar char="q"/>
            </a:pPr>
            <a:r>
              <a:rPr lang="en-GB" sz="1200" dirty="0">
                <a:solidFill>
                  <a:srgbClr val="FFFFFF"/>
                </a:solidFill>
              </a:rPr>
              <a:t>Page with (0,0) =&gt; replace the page.</a:t>
            </a:r>
          </a:p>
          <a:p>
            <a:pPr marL="171450" lvl="0" indent="-171450">
              <a:buClr>
                <a:schemeClr val="bg1"/>
              </a:buClr>
              <a:buFont typeface="Wingdings" panose="05000000000000000000" pitchFamily="2" charset="2"/>
              <a:buChar char="q"/>
            </a:pPr>
            <a:r>
              <a:rPr lang="en-GB" sz="1200" dirty="0">
                <a:solidFill>
                  <a:srgbClr val="FFFFFF"/>
                </a:solidFill>
              </a:rPr>
              <a:t>Page with (0,1) =&gt; initiate an I/O to write out the page, locks the page in memory until the I/O completes, clears the modified bit, and continue the search.</a:t>
            </a:r>
          </a:p>
          <a:p>
            <a:pPr marL="171450" lvl="0" indent="-171450">
              <a:buClr>
                <a:schemeClr val="bg1"/>
              </a:buClr>
              <a:buFont typeface="Wingdings" panose="05000000000000000000" pitchFamily="2" charset="2"/>
              <a:buChar char="q"/>
            </a:pPr>
            <a:r>
              <a:rPr lang="en-GB" sz="1200" dirty="0">
                <a:solidFill>
                  <a:srgbClr val="FFFFFF"/>
                </a:solidFill>
              </a:rPr>
              <a:t>For pages with the reference bit set, the reference bit is cleared.</a:t>
            </a:r>
          </a:p>
          <a:p>
            <a:pPr marL="171450" lvl="0" indent="-171450">
              <a:buClr>
                <a:schemeClr val="bg1"/>
              </a:buClr>
              <a:buFont typeface="Wingdings" panose="05000000000000000000" pitchFamily="2" charset="2"/>
              <a:buChar char="q"/>
            </a:pPr>
            <a:r>
              <a:rPr lang="en-GB" sz="1200" dirty="0">
                <a:solidFill>
                  <a:srgbClr val="FFFFFF"/>
                </a:solidFill>
              </a:rPr>
              <a:t> If the hand goes completely around once, there was no (0,0) page. • On the second pass, a page that was originally (0,1) or (1,0) might have been changed to (0,0) =&gt; replace this page </a:t>
            </a:r>
          </a:p>
          <a:p>
            <a:pPr marL="171450" lvl="0" indent="-171450">
              <a:buClr>
                <a:schemeClr val="bg1"/>
              </a:buClr>
              <a:buFont typeface="Wingdings" panose="05000000000000000000" pitchFamily="2" charset="2"/>
              <a:buChar char="Ø"/>
            </a:pPr>
            <a:r>
              <a:rPr lang="en-GB" sz="1200" dirty="0">
                <a:solidFill>
                  <a:srgbClr val="FFFFFF"/>
                </a:solidFill>
              </a:rPr>
              <a:t>If the page is being written out, waits for the I/O to complete and then remove the page. </a:t>
            </a:r>
          </a:p>
          <a:p>
            <a:pPr marL="171450" lvl="0" indent="-171450">
              <a:buClr>
                <a:schemeClr val="bg1"/>
              </a:buClr>
              <a:buFont typeface="Wingdings" panose="05000000000000000000" pitchFamily="2" charset="2"/>
              <a:buChar char="Ø"/>
            </a:pPr>
            <a:r>
              <a:rPr lang="en-GB" sz="1200" dirty="0">
                <a:solidFill>
                  <a:srgbClr val="FFFFFF"/>
                </a:solidFill>
              </a:rPr>
              <a:t>A (0,1) page is treated as on the first pass.</a:t>
            </a:r>
          </a:p>
          <a:p>
            <a:pPr marL="171450" lvl="0" indent="-171450">
              <a:buClr>
                <a:schemeClr val="bg1"/>
              </a:buClr>
              <a:buFont typeface="Wingdings" panose="05000000000000000000" pitchFamily="2" charset="2"/>
              <a:buChar char="Ø"/>
            </a:pPr>
            <a:r>
              <a:rPr lang="en-GB" sz="1200" dirty="0">
                <a:solidFill>
                  <a:srgbClr val="FFFFFF"/>
                </a:solidFill>
              </a:rPr>
              <a:t>By the third pass, all the pages will be at (0,0).</a:t>
            </a:r>
          </a:p>
        </p:txBody>
      </p:sp>
      <p:pic>
        <p:nvPicPr>
          <p:cNvPr id="6" name="slide10">
            <a:hlinkClick r:id="" action="ppaction://media"/>
            <a:extLst>
              <a:ext uri="{FF2B5EF4-FFF2-40B4-BE49-F238E27FC236}">
                <a16:creationId xmlns:a16="http://schemas.microsoft.com/office/drawing/2014/main" id="{5B0E9735-E0BC-45DF-88B2-09F8D6C4A4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56775" y="0"/>
            <a:ext cx="609600" cy="609600"/>
          </a:xfrm>
          <a:prstGeom prst="rect">
            <a:avLst/>
          </a:prstGeom>
        </p:spPr>
      </p:pic>
    </p:spTree>
    <p:extLst>
      <p:ext uri="{BB962C8B-B14F-4D97-AF65-F5344CB8AC3E}">
        <p14:creationId xmlns:p14="http://schemas.microsoft.com/office/powerpoint/2010/main" val="595830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2</a:t>
            </a:r>
            <a:br>
              <a:rPr lang="en-US" dirty="0"/>
            </a:br>
            <a:r>
              <a:rPr lang="en-US" dirty="0"/>
              <a:t>Code Explanation</a:t>
            </a:r>
            <a:endParaRPr lang="en-IN" dirty="0"/>
          </a:p>
        </p:txBody>
      </p:sp>
    </p:spTree>
    <p:extLst>
      <p:ext uri="{BB962C8B-B14F-4D97-AF65-F5344CB8AC3E}">
        <p14:creationId xmlns:p14="http://schemas.microsoft.com/office/powerpoint/2010/main" val="1097856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D617D1-EC16-4175-9D7D-01AD2C01AA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Rectangle 3">
            <a:extLst>
              <a:ext uri="{FF2B5EF4-FFF2-40B4-BE49-F238E27FC236}">
                <a16:creationId xmlns:a16="http://schemas.microsoft.com/office/drawing/2014/main" id="{388AAF23-2F4D-43CC-A2FF-7EDF83F709F9}"/>
              </a:ext>
            </a:extLst>
          </p:cNvPr>
          <p:cNvSpPr/>
          <p:nvPr/>
        </p:nvSpPr>
        <p:spPr>
          <a:xfrm>
            <a:off x="0" y="58566"/>
            <a:ext cx="4572000" cy="1615827"/>
          </a:xfrm>
          <a:prstGeom prst="rect">
            <a:avLst/>
          </a:prstGeom>
          <a:solidFill>
            <a:schemeClr val="accent2">
              <a:lumMod val="75000"/>
            </a:schemeClr>
          </a:solidFill>
          <a:ln w="19050">
            <a:solidFill>
              <a:srgbClr val="47C9B3"/>
            </a:solidFill>
          </a:ln>
        </p:spPr>
        <p:txBody>
          <a:bodyPr>
            <a:spAutoFit/>
          </a:bodyPr>
          <a:lstStyle/>
          <a:p>
            <a:r>
              <a:rPr lang="en-IN" sz="1100" dirty="0">
                <a:solidFill>
                  <a:srgbClr val="569CD6"/>
                </a:solidFill>
                <a:latin typeface="Consolas" panose="020B0609020204030204" pitchFamily="49" charset="0"/>
              </a:rPr>
              <a:t>void</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create_queue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struct</a:t>
            </a:r>
            <a:r>
              <a:rPr lang="en-IN" sz="1100" dirty="0">
                <a:solidFill>
                  <a:srgbClr val="D4D4D4"/>
                </a:solidFill>
                <a:latin typeface="Consolas" panose="020B0609020204030204" pitchFamily="49" charset="0"/>
              </a:rPr>
              <a:t> </a:t>
            </a:r>
            <a:r>
              <a:rPr lang="en-IN" sz="1100" dirty="0">
                <a:solidFill>
                  <a:srgbClr val="4EC9B0"/>
                </a:solidFill>
                <a:latin typeface="Consolas" panose="020B0609020204030204" pitchFamily="49" charset="0"/>
              </a:rPr>
              <a:t>node</a:t>
            </a:r>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&lt;no_of_frames-</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a:t>
            </a:r>
          </a:p>
        </p:txBody>
      </p:sp>
      <p:sp>
        <p:nvSpPr>
          <p:cNvPr id="5" name="Rectangle 4">
            <a:extLst>
              <a:ext uri="{FF2B5EF4-FFF2-40B4-BE49-F238E27FC236}">
                <a16:creationId xmlns:a16="http://schemas.microsoft.com/office/drawing/2014/main" id="{47E0403E-49C6-4B2B-905C-AE7D929834CE}"/>
              </a:ext>
            </a:extLst>
          </p:cNvPr>
          <p:cNvSpPr/>
          <p:nvPr/>
        </p:nvSpPr>
        <p:spPr>
          <a:xfrm>
            <a:off x="5223753" y="1791860"/>
            <a:ext cx="3920247" cy="1277273"/>
          </a:xfrm>
          <a:prstGeom prst="rect">
            <a:avLst/>
          </a:prstGeom>
          <a:solidFill>
            <a:schemeClr val="accent2">
              <a:lumMod val="75000"/>
            </a:schemeClr>
          </a:solidFill>
          <a:ln w="19050">
            <a:solidFill>
              <a:srgbClr val="47C9B3"/>
            </a:solidFill>
          </a:ln>
        </p:spPr>
        <p:txBody>
          <a:bodyPr wrap="square">
            <a:spAutoFit/>
          </a:bodyPr>
          <a:lstStyle/>
          <a:p>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 </a:t>
            </a:r>
            <a:r>
              <a:rPr lang="en-GB" sz="1100" dirty="0" err="1">
                <a:solidFill>
                  <a:srgbClr val="DCDCAA"/>
                </a:solidFill>
                <a:latin typeface="Consolas" panose="020B0609020204030204" pitchFamily="49" charset="0"/>
              </a:rPr>
              <a:t>create_node</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a:t>
            </a:r>
            <a:r>
              <a:rPr lang="en-GB" sz="1100" dirty="0">
                <a:solidFill>
                  <a:srgbClr val="9CDCFE"/>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a:t>
            </a:r>
            <a:r>
              <a:rPr lang="en-GB" sz="1100" dirty="0">
                <a:solidFill>
                  <a:srgbClr val="DCDCAA"/>
                </a:solidFill>
                <a:latin typeface="Consolas" panose="020B0609020204030204" pitchFamily="49" charset="0"/>
              </a:rPr>
              <a:t>malloc</a:t>
            </a:r>
            <a:r>
              <a:rPr lang="en-GB" sz="1100" dirty="0">
                <a:solidFill>
                  <a:srgbClr val="D4D4D4"/>
                </a:solidFill>
                <a:latin typeface="Consolas" panose="020B0609020204030204" pitchFamily="49" charset="0"/>
              </a:rPr>
              <a:t>(</a:t>
            </a:r>
            <a:r>
              <a:rPr lang="en-GB" sz="1100" dirty="0" err="1">
                <a:solidFill>
                  <a:srgbClr val="569CD6"/>
                </a:solidFill>
                <a:latin typeface="Consolas" panose="020B0609020204030204" pitchFamily="49" charset="0"/>
              </a:rPr>
              <a:t>sizeof</a:t>
            </a:r>
            <a:r>
              <a:rPr lang="en-GB" sz="1100" dirty="0">
                <a:solidFill>
                  <a:srgbClr val="D4D4D4"/>
                </a:solidFill>
                <a:latin typeface="Consolas" panose="020B0609020204030204" pitchFamily="49" charset="0"/>
              </a:rPr>
              <a:t>(struct node));</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a:t>
            </a:r>
            <a:r>
              <a:rPr lang="en-GB" sz="1100" dirty="0" err="1">
                <a:solidFill>
                  <a:srgbClr val="D4D4D4"/>
                </a:solidFill>
                <a:latin typeface="Consolas" panose="020B0609020204030204" pitchFamily="49" charset="0"/>
              </a:rPr>
              <a:t>page_no</a:t>
            </a:r>
            <a:r>
              <a:rPr lang="en-GB" sz="1100" dirty="0">
                <a:solidFill>
                  <a:srgbClr val="D4D4D4"/>
                </a:solidFill>
                <a:latin typeface="Consolas" panose="020B0609020204030204" pitchFamily="49" charset="0"/>
              </a:rPr>
              <a:t>=-</a:t>
            </a:r>
            <a:r>
              <a:rPr lang="en-GB" sz="1100" dirty="0">
                <a:solidFill>
                  <a:srgbClr val="B5CEA8"/>
                </a:solidFill>
                <a:latin typeface="Consolas" panose="020B0609020204030204" pitchFamily="49" charset="0"/>
              </a:rPr>
              <a:t>1</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-&gt;next=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return</a:t>
            </a:r>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a:t>
            </a:r>
          </a:p>
        </p:txBody>
      </p:sp>
      <p:sp>
        <p:nvSpPr>
          <p:cNvPr id="7" name="Cloud 6">
            <a:extLst>
              <a:ext uri="{FF2B5EF4-FFF2-40B4-BE49-F238E27FC236}">
                <a16:creationId xmlns:a16="http://schemas.microsoft.com/office/drawing/2014/main" id="{979987AE-4348-4EEF-B05B-5EB0015995F6}"/>
              </a:ext>
            </a:extLst>
          </p:cNvPr>
          <p:cNvSpPr/>
          <p:nvPr/>
        </p:nvSpPr>
        <p:spPr>
          <a:xfrm>
            <a:off x="4572000" y="95889"/>
            <a:ext cx="4572000" cy="1615827"/>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loud 7">
            <a:extLst>
              <a:ext uri="{FF2B5EF4-FFF2-40B4-BE49-F238E27FC236}">
                <a16:creationId xmlns:a16="http://schemas.microsoft.com/office/drawing/2014/main" id="{30071C27-A26B-419B-8547-CCAFFE1807FC}"/>
              </a:ext>
            </a:extLst>
          </p:cNvPr>
          <p:cNvSpPr/>
          <p:nvPr/>
        </p:nvSpPr>
        <p:spPr>
          <a:xfrm>
            <a:off x="0" y="1825461"/>
            <a:ext cx="4926563" cy="1549698"/>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57BC10C-CFE4-4563-9CCD-BCA492BF9616}"/>
              </a:ext>
            </a:extLst>
          </p:cNvPr>
          <p:cNvSpPr txBox="1"/>
          <p:nvPr/>
        </p:nvSpPr>
        <p:spPr>
          <a:xfrm>
            <a:off x="908004" y="2094696"/>
            <a:ext cx="3765176" cy="954107"/>
          </a:xfrm>
          <a:prstGeom prst="rect">
            <a:avLst/>
          </a:prstGeom>
          <a:noFill/>
        </p:spPr>
        <p:txBody>
          <a:bodyPr wrap="square" rtlCol="0">
            <a:spAutoFit/>
          </a:bodyPr>
          <a:lstStyle/>
          <a:p>
            <a:r>
              <a:rPr lang="en-US" dirty="0"/>
              <a:t>This function is used to create a node for implementing a circular queue which is in turn used to implement page replacement algorithm.</a:t>
            </a:r>
            <a:endParaRPr lang="en-IN" dirty="0"/>
          </a:p>
        </p:txBody>
      </p:sp>
      <p:sp>
        <p:nvSpPr>
          <p:cNvPr id="11" name="TextBox 10">
            <a:extLst>
              <a:ext uri="{FF2B5EF4-FFF2-40B4-BE49-F238E27FC236}">
                <a16:creationId xmlns:a16="http://schemas.microsoft.com/office/drawing/2014/main" id="{271ACB6A-6E58-4FAE-95BE-0688D8F18893}"/>
              </a:ext>
            </a:extLst>
          </p:cNvPr>
          <p:cNvSpPr txBox="1"/>
          <p:nvPr/>
        </p:nvSpPr>
        <p:spPr>
          <a:xfrm>
            <a:off x="5262245" y="348100"/>
            <a:ext cx="3294530" cy="954107"/>
          </a:xfrm>
          <a:prstGeom prst="rect">
            <a:avLst/>
          </a:prstGeom>
          <a:noFill/>
        </p:spPr>
        <p:txBody>
          <a:bodyPr wrap="square" rtlCol="0">
            <a:spAutoFit/>
          </a:bodyPr>
          <a:lstStyle/>
          <a:p>
            <a:r>
              <a:rPr lang="en-US" dirty="0"/>
              <a:t>This function is used to create the circular queue using linked list which is in turn used to implement page replacement algorithm.</a:t>
            </a:r>
            <a:endParaRPr lang="en-IN" dirty="0"/>
          </a:p>
        </p:txBody>
      </p:sp>
      <p:sp>
        <p:nvSpPr>
          <p:cNvPr id="15" name="Rectangle 14">
            <a:extLst>
              <a:ext uri="{FF2B5EF4-FFF2-40B4-BE49-F238E27FC236}">
                <a16:creationId xmlns:a16="http://schemas.microsoft.com/office/drawing/2014/main" id="{5238AABE-4E0B-455F-B37C-354A4D5C0098}"/>
              </a:ext>
            </a:extLst>
          </p:cNvPr>
          <p:cNvSpPr/>
          <p:nvPr/>
        </p:nvSpPr>
        <p:spPr>
          <a:xfrm>
            <a:off x="0" y="3652304"/>
            <a:ext cx="3190672" cy="1277273"/>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SwapOut</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writeFrame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17" name="Cloud 16">
            <a:extLst>
              <a:ext uri="{FF2B5EF4-FFF2-40B4-BE49-F238E27FC236}">
                <a16:creationId xmlns:a16="http://schemas.microsoft.com/office/drawing/2014/main" id="{7828174C-0ABD-47BA-8396-071561FC4F0D}"/>
              </a:ext>
            </a:extLst>
          </p:cNvPr>
          <p:cNvSpPr/>
          <p:nvPr/>
        </p:nvSpPr>
        <p:spPr>
          <a:xfrm>
            <a:off x="3567784" y="3510433"/>
            <a:ext cx="5537691" cy="136301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9F915AB5-15FD-48A8-8173-BD6946091DD8}"/>
              </a:ext>
            </a:extLst>
          </p:cNvPr>
          <p:cNvSpPr txBox="1"/>
          <p:nvPr/>
        </p:nvSpPr>
        <p:spPr>
          <a:xfrm>
            <a:off x="4268235" y="3725055"/>
            <a:ext cx="4572000" cy="830997"/>
          </a:xfrm>
          <a:prstGeom prst="rect">
            <a:avLst/>
          </a:prstGeom>
          <a:noFill/>
        </p:spPr>
        <p:txBody>
          <a:bodyPr wrap="square" rtlCol="0">
            <a:spAutoFit/>
          </a:bodyPr>
          <a:lstStyle/>
          <a:p>
            <a:r>
              <a:rPr lang="en-US" sz="1200" dirty="0"/>
              <a:t>If the page which is to be replaced has a modify bit 1 then the page needs to be swapped out that means the data of the page has been modified and needs to be written back to file before bringing in a page which would be replacing it. </a:t>
            </a:r>
            <a:endParaRPr lang="en-IN" sz="1200" dirty="0"/>
          </a:p>
        </p:txBody>
      </p:sp>
      <p:pic>
        <p:nvPicPr>
          <p:cNvPr id="3" name="12 (1)">
            <a:hlinkClick r:id="" action="ppaction://media"/>
            <a:extLst>
              <a:ext uri="{FF2B5EF4-FFF2-40B4-BE49-F238E27FC236}">
                <a16:creationId xmlns:a16="http://schemas.microsoft.com/office/drawing/2014/main" id="{A81E70B5-D002-4530-B6BA-DC3C268D2B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95875" y="4563050"/>
            <a:ext cx="609600" cy="609600"/>
          </a:xfrm>
          <a:prstGeom prst="rect">
            <a:avLst/>
          </a:prstGeom>
        </p:spPr>
      </p:pic>
    </p:spTree>
    <p:extLst>
      <p:ext uri="{BB962C8B-B14F-4D97-AF65-F5344CB8AC3E}">
        <p14:creationId xmlns:p14="http://schemas.microsoft.com/office/powerpoint/2010/main" val="1432350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7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E3E37A-89DF-49EC-81EA-BB3AD7AE66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Rectangle 3">
            <a:extLst>
              <a:ext uri="{FF2B5EF4-FFF2-40B4-BE49-F238E27FC236}">
                <a16:creationId xmlns:a16="http://schemas.microsoft.com/office/drawing/2014/main" id="{4F572A30-07A0-4667-B1E3-7C9114BC645E}"/>
              </a:ext>
            </a:extLst>
          </p:cNvPr>
          <p:cNvSpPr/>
          <p:nvPr/>
        </p:nvSpPr>
        <p:spPr>
          <a:xfrm>
            <a:off x="0" y="0"/>
            <a:ext cx="3657600" cy="1200329"/>
          </a:xfrm>
          <a:prstGeom prst="rect">
            <a:avLst/>
          </a:prstGeom>
          <a:solidFill>
            <a:schemeClr val="accent2">
              <a:lumMod val="75000"/>
            </a:schemeClr>
          </a:solidFill>
          <a:ln w="19050">
            <a:solidFill>
              <a:srgbClr val="47C9B3"/>
            </a:solidFill>
          </a:ln>
        </p:spPr>
        <p:style>
          <a:lnRef idx="2">
            <a:schemeClr val="accent2"/>
          </a:lnRef>
          <a:fillRef idx="1">
            <a:schemeClr val="lt1"/>
          </a:fillRef>
          <a:effectRef idx="0">
            <a:schemeClr val="accent2"/>
          </a:effectRef>
          <a:fontRef idx="minor">
            <a:schemeClr val="dk1"/>
          </a:fontRef>
        </p:style>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getFrameNo</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C586C0"/>
                </a:solidFill>
                <a:latin typeface="Consolas" panose="020B0609020204030204" pitchFamily="49" charset="0"/>
              </a:rPr>
              <a:t>  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valid_bit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p:txBody>
      </p:sp>
      <p:sp>
        <p:nvSpPr>
          <p:cNvPr id="5" name="Rectangle 4">
            <a:extLst>
              <a:ext uri="{FF2B5EF4-FFF2-40B4-BE49-F238E27FC236}">
                <a16:creationId xmlns:a16="http://schemas.microsoft.com/office/drawing/2014/main" id="{C20F5E45-C48D-44A9-AFD1-FE21BA654ADE}"/>
              </a:ext>
            </a:extLst>
          </p:cNvPr>
          <p:cNvSpPr/>
          <p:nvPr/>
        </p:nvSpPr>
        <p:spPr>
          <a:xfrm>
            <a:off x="5778230" y="2624136"/>
            <a:ext cx="3365770" cy="1754326"/>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for</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&lt;</a:t>
            </a:r>
            <a:r>
              <a:rPr lang="en-IN" sz="1200" dirty="0" err="1">
                <a:solidFill>
                  <a:srgbClr val="D4D4D4"/>
                </a:solidFill>
                <a:latin typeface="Consolas" panose="020B0609020204030204" pitchFamily="49" charset="0"/>
              </a:rPr>
              <a:t>no_of_frames;</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FrameTable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err="1">
                <a:solidFill>
                  <a:srgbClr val="D4D4D4"/>
                </a:solidFill>
                <a:latin typeface="Consolas" panose="020B0609020204030204" pitchFamily="49" charset="0"/>
              </a:rPr>
              <a:t>queue,</a:t>
            </a:r>
            <a:r>
              <a:rPr lang="en-IN" sz="1200" dirty="0" err="1">
                <a:solidFill>
                  <a:srgbClr val="9CDCFE"/>
                </a:solidFill>
                <a:latin typeface="Consolas" panose="020B0609020204030204" pitchFamily="49" charset="0"/>
              </a:rPr>
              <a:t>pno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queue=</a:t>
            </a:r>
            <a:r>
              <a:rPr lang="en-IN" sz="1200" dirty="0">
                <a:solidFill>
                  <a:srgbClr val="9CDCFE"/>
                </a:solidFill>
                <a:latin typeface="Consolas" panose="020B0609020204030204" pitchFamily="49" charset="0"/>
              </a:rPr>
              <a:t>queue</a:t>
            </a:r>
            <a:r>
              <a:rPr lang="en-IN" sz="1200" dirty="0">
                <a:solidFill>
                  <a:srgbClr val="D4D4D4"/>
                </a:solidFill>
                <a:latin typeface="Consolas" panose="020B0609020204030204" pitchFamily="49" charset="0"/>
              </a:rPr>
              <a:t>-&gt;</a:t>
            </a:r>
            <a:r>
              <a:rPr lang="en-IN" sz="1200" dirty="0">
                <a:solidFill>
                  <a:srgbClr val="9CDCFE"/>
                </a:solidFill>
                <a:latin typeface="Consolas" panose="020B0609020204030204" pitchFamily="49" charset="0"/>
              </a:rPr>
              <a:t>next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break</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p>
        </p:txBody>
      </p:sp>
      <p:sp>
        <p:nvSpPr>
          <p:cNvPr id="2" name="Cloud 1">
            <a:extLst>
              <a:ext uri="{FF2B5EF4-FFF2-40B4-BE49-F238E27FC236}">
                <a16:creationId xmlns:a16="http://schemas.microsoft.com/office/drawing/2014/main" id="{60D67CE6-2BA0-4F10-9B05-C140B7373C92}"/>
              </a:ext>
            </a:extLst>
          </p:cNvPr>
          <p:cNvSpPr/>
          <p:nvPr/>
        </p:nvSpPr>
        <p:spPr>
          <a:xfrm>
            <a:off x="3740727" y="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804C426B-C22F-4523-B277-7437D46235B5}"/>
              </a:ext>
            </a:extLst>
          </p:cNvPr>
          <p:cNvSpPr/>
          <p:nvPr/>
        </p:nvSpPr>
        <p:spPr>
          <a:xfrm>
            <a:off x="769812" y="257175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F59F7EE8-7130-43A7-8F29-41D47F55D8FD}"/>
              </a:ext>
            </a:extLst>
          </p:cNvPr>
          <p:cNvSpPr txBox="1"/>
          <p:nvPr/>
        </p:nvSpPr>
        <p:spPr>
          <a:xfrm>
            <a:off x="4198844" y="447737"/>
            <a:ext cx="4421804" cy="954107"/>
          </a:xfrm>
          <a:prstGeom prst="rect">
            <a:avLst/>
          </a:prstGeom>
          <a:noFill/>
        </p:spPr>
        <p:txBody>
          <a:bodyPr wrap="square" rtlCol="0">
            <a:spAutoFit/>
          </a:bodyPr>
          <a:lstStyle/>
          <a:p>
            <a:r>
              <a:rPr lang="en-US" dirty="0"/>
              <a:t>In this if condition we will check whether the page which is required is already present in one of the frames or not. If it is present in one of the frame then we will return that frame number.</a:t>
            </a:r>
            <a:endParaRPr lang="en-IN" dirty="0"/>
          </a:p>
        </p:txBody>
      </p:sp>
      <p:sp>
        <p:nvSpPr>
          <p:cNvPr id="8" name="TextBox 7">
            <a:extLst>
              <a:ext uri="{FF2B5EF4-FFF2-40B4-BE49-F238E27FC236}">
                <a16:creationId xmlns:a16="http://schemas.microsoft.com/office/drawing/2014/main" id="{D425C786-79D6-4E8D-96FB-F5C12D3A7F3C}"/>
              </a:ext>
            </a:extLst>
          </p:cNvPr>
          <p:cNvSpPr txBox="1"/>
          <p:nvPr/>
        </p:nvSpPr>
        <p:spPr>
          <a:xfrm>
            <a:off x="982399" y="3173375"/>
            <a:ext cx="4766744" cy="830997"/>
          </a:xfrm>
          <a:prstGeom prst="rect">
            <a:avLst/>
          </a:prstGeom>
          <a:noFill/>
        </p:spPr>
        <p:txBody>
          <a:bodyPr wrap="square" rtlCol="0">
            <a:spAutoFit/>
          </a:bodyPr>
          <a:lstStyle/>
          <a:p>
            <a:r>
              <a:rPr lang="en-US" sz="1200" dirty="0"/>
              <a:t>If the page is not present in one of the frames then if there are some frames which are empty then we will bring the required page into this empty frame, valid bit corresponding to this page is set to 1 and return the number of this frame.</a:t>
            </a:r>
            <a:endParaRPr lang="en-IN" sz="1200" dirty="0"/>
          </a:p>
        </p:txBody>
      </p:sp>
      <p:pic>
        <p:nvPicPr>
          <p:cNvPr id="9" name="Slide_13">
            <a:hlinkClick r:id="" action="ppaction://media"/>
            <a:extLst>
              <a:ext uri="{FF2B5EF4-FFF2-40B4-BE49-F238E27FC236}">
                <a16:creationId xmlns:a16="http://schemas.microsoft.com/office/drawing/2014/main" id="{F4ABB5C3-686D-4B58-911A-E731E94598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784" y="4533900"/>
            <a:ext cx="609600" cy="609600"/>
          </a:xfrm>
          <a:prstGeom prst="rect">
            <a:avLst/>
          </a:prstGeom>
        </p:spPr>
      </p:pic>
    </p:spTree>
    <p:extLst>
      <p:ext uri="{BB962C8B-B14F-4D97-AF65-F5344CB8AC3E}">
        <p14:creationId xmlns:p14="http://schemas.microsoft.com/office/powerpoint/2010/main" val="404111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44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79DB8E-CEB4-4AAE-B012-D81C656FD9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Rectangle 2">
            <a:extLst>
              <a:ext uri="{FF2B5EF4-FFF2-40B4-BE49-F238E27FC236}">
                <a16:creationId xmlns:a16="http://schemas.microsoft.com/office/drawing/2014/main" id="{8E9615C6-A8EF-4756-A00E-33DC8CF45D8D}"/>
              </a:ext>
            </a:extLst>
          </p:cNvPr>
          <p:cNvSpPr/>
          <p:nvPr/>
        </p:nvSpPr>
        <p:spPr>
          <a:xfrm>
            <a:off x="-1" y="0"/>
            <a:ext cx="5183841" cy="1938992"/>
          </a:xfrm>
          <a:prstGeom prst="rect">
            <a:avLst/>
          </a:prstGeom>
          <a:solidFill>
            <a:schemeClr val="accent2">
              <a:lumMod val="75000"/>
            </a:schemeClr>
          </a:solidFill>
          <a:ln w="19050">
            <a:solidFill>
              <a:srgbClr val="47C9B3"/>
            </a:solidFill>
          </a:ln>
        </p:spPr>
        <p:txBody>
          <a:bodyPr wrap="square">
            <a:spAutoFit/>
          </a:bodyPr>
          <a:lstStyle/>
          <a:p>
            <a:r>
              <a:rPr lang="en-GB" sz="1200" dirty="0">
                <a:solidFill>
                  <a:srgbClr val="C586C0"/>
                </a:solidFill>
                <a:latin typeface="Consolas" panose="020B0609020204030204" pitchFamily="49" charset="0"/>
              </a:rPr>
              <a:t>  if</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i</a:t>
            </a:r>
            <a:r>
              <a:rPr lang="en-GB" sz="1200" dirty="0">
                <a:solidFill>
                  <a:srgbClr val="D4D4D4"/>
                </a:solidFill>
                <a:latin typeface="Consolas" panose="020B0609020204030204" pitchFamily="49" charset="0"/>
              </a:rPr>
              <a:t>==</a:t>
            </a:r>
            <a:r>
              <a:rPr lang="en-GB" sz="1200" dirty="0" err="1">
                <a:solidFill>
                  <a:srgbClr val="D4D4D4"/>
                </a:solidFill>
                <a:latin typeface="Consolas" panose="020B0609020204030204" pitchFamily="49" charset="0"/>
              </a:rPr>
              <a:t>no_of_frames</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569CD6"/>
                </a:solidFill>
                <a:latin typeface="Consolas" panose="020B0609020204030204" pitchFamily="49" charset="0"/>
              </a:rPr>
              <a:t>int</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DCDCAA"/>
                </a:solidFill>
                <a:latin typeface="Consolas" panose="020B0609020204030204" pitchFamily="49" charset="0"/>
              </a:rPr>
              <a:t>LRUEnchancedSecondChanceAlgorithm</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p>
          <a:p>
            <a:r>
              <a:rPr lang="en-GB" sz="1200" dirty="0">
                <a:solidFill>
                  <a:srgbClr val="D4D4D4"/>
                </a:solidFill>
                <a:latin typeface="Consolas" panose="020B0609020204030204" pitchFamily="49" charset="0"/>
              </a:rPr>
              <a:t>  </a:t>
            </a:r>
            <a:r>
              <a:rPr lang="en-GB" sz="1200" dirty="0" err="1">
                <a:solidFill>
                  <a:srgbClr val="DCDCAA"/>
                </a:solidFill>
                <a:latin typeface="Consolas" panose="020B0609020204030204" pitchFamily="49" charset="0"/>
              </a:rPr>
              <a:t>printf</a:t>
            </a:r>
            <a:r>
              <a:rPr lang="en-GB" sz="1200" dirty="0">
                <a:solidFill>
                  <a:srgbClr val="D4D4D4"/>
                </a:solidFill>
                <a:latin typeface="Consolas" panose="020B0609020204030204" pitchFamily="49" charset="0"/>
              </a:rPr>
              <a:t>(</a:t>
            </a:r>
            <a:r>
              <a:rPr lang="en-GB" sz="1200" dirty="0">
                <a:solidFill>
                  <a:srgbClr val="CE9178"/>
                </a:solidFill>
                <a:latin typeface="Consolas" panose="020B0609020204030204" pitchFamily="49" charset="0"/>
              </a:rPr>
              <a:t>"</a:t>
            </a:r>
            <a:r>
              <a:rPr lang="en-GB" sz="1200" dirty="0" err="1">
                <a:solidFill>
                  <a:srgbClr val="CE9178"/>
                </a:solidFill>
                <a:latin typeface="Consolas" panose="020B0609020204030204" pitchFamily="49" charset="0"/>
              </a:rPr>
              <a:t>Alloted</a:t>
            </a:r>
            <a:r>
              <a:rPr lang="en-GB" sz="1200" dirty="0">
                <a:solidFill>
                  <a:srgbClr val="CE9178"/>
                </a:solidFill>
                <a:latin typeface="Consolas" panose="020B0609020204030204" pitchFamily="49" charset="0"/>
              </a:rPr>
              <a:t> Frame Number=%d</a:t>
            </a:r>
            <a:r>
              <a:rPr lang="en-GB" sz="1200" dirty="0">
                <a:solidFill>
                  <a:srgbClr val="D7BA7D"/>
                </a:solidFill>
                <a:latin typeface="Consolas" panose="020B0609020204030204" pitchFamily="49" charset="0"/>
              </a:rPr>
              <a:t>\n</a:t>
            </a:r>
            <a:r>
              <a:rPr lang="en-GB" sz="1200" dirty="0">
                <a:solidFill>
                  <a:srgbClr val="CE9178"/>
                </a:solidFill>
                <a:latin typeface="Consolas" panose="020B0609020204030204" pitchFamily="49" charset="0"/>
              </a:rPr>
              <a:t>"</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6A9955"/>
                </a:solidFill>
                <a:latin typeface="Consolas" panose="020B0609020204030204" pitchFamily="49" charset="0"/>
              </a:rPr>
              <a:t>  </a:t>
            </a:r>
            <a:r>
              <a:rPr lang="en-GB" sz="1200" dirty="0" err="1">
                <a:solidFill>
                  <a:srgbClr val="DCDCAA"/>
                </a:solidFill>
                <a:latin typeface="Consolas" panose="020B0609020204030204" pitchFamily="49" charset="0"/>
              </a:rPr>
              <a:t>readPage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valid_bit</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C586C0"/>
                </a:solidFill>
                <a:latin typeface="Consolas" panose="020B0609020204030204" pitchFamily="49" charset="0"/>
              </a:rPr>
              <a:t>return</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endParaRPr lang="en-GB" sz="1200" dirty="0">
              <a:solidFill>
                <a:srgbClr val="D4D4D4"/>
              </a:solidFill>
              <a:latin typeface="Consolas" panose="020B0609020204030204" pitchFamily="49" charset="0"/>
            </a:endParaRPr>
          </a:p>
        </p:txBody>
      </p:sp>
      <p:sp>
        <p:nvSpPr>
          <p:cNvPr id="4" name="Cloud 3">
            <a:extLst>
              <a:ext uri="{FF2B5EF4-FFF2-40B4-BE49-F238E27FC236}">
                <a16:creationId xmlns:a16="http://schemas.microsoft.com/office/drawing/2014/main" id="{7A194C66-F2B5-49B0-9681-67D92D6D339F}"/>
              </a:ext>
            </a:extLst>
          </p:cNvPr>
          <p:cNvSpPr/>
          <p:nvPr/>
        </p:nvSpPr>
        <p:spPr>
          <a:xfrm>
            <a:off x="1984664" y="1974273"/>
            <a:ext cx="7034645" cy="212365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1B5895EB-1335-4363-86AE-CB4E4C2BCB4F}"/>
              </a:ext>
            </a:extLst>
          </p:cNvPr>
          <p:cNvSpPr txBox="1"/>
          <p:nvPr/>
        </p:nvSpPr>
        <p:spPr>
          <a:xfrm>
            <a:off x="2779016" y="2355391"/>
            <a:ext cx="5645138" cy="1200329"/>
          </a:xfrm>
          <a:prstGeom prst="rect">
            <a:avLst/>
          </a:prstGeom>
          <a:noFill/>
        </p:spPr>
        <p:txBody>
          <a:bodyPr wrap="square" rtlCol="0">
            <a:spAutoFit/>
          </a:bodyPr>
          <a:lstStyle/>
          <a:p>
            <a:r>
              <a:rPr lang="en-US" sz="1200" dirty="0">
                <a:solidFill>
                  <a:schemeClr val="tx1"/>
                </a:solidFill>
                <a:latin typeface="+mn-lt"/>
              </a:rPr>
              <a:t>If no free frame is available then one of the pages stored in the frame needs to be replaced. The page(victim page) which needs to be replaced is determined by the function </a:t>
            </a:r>
            <a:r>
              <a:rPr lang="en-GB" sz="1200" dirty="0" err="1">
                <a:solidFill>
                  <a:schemeClr val="tx1"/>
                </a:solidFill>
                <a:latin typeface="+mn-lt"/>
              </a:rPr>
              <a:t>LRUEnchancedSecondChanceAlgorithm</a:t>
            </a:r>
            <a:r>
              <a:rPr lang="en-GB" sz="1200" dirty="0">
                <a:solidFill>
                  <a:schemeClr val="tx1"/>
                </a:solidFill>
                <a:latin typeface="+mn-lt"/>
              </a:rPr>
              <a:t>(</a:t>
            </a:r>
            <a:r>
              <a:rPr lang="en-GB" sz="1200" dirty="0" err="1">
                <a:solidFill>
                  <a:schemeClr val="tx1"/>
                </a:solidFill>
                <a:latin typeface="+mn-lt"/>
              </a:rPr>
              <a:t>pno</a:t>
            </a:r>
            <a:r>
              <a:rPr lang="en-GB" sz="1200" dirty="0">
                <a:solidFill>
                  <a:schemeClr val="tx1"/>
                </a:solidFill>
                <a:latin typeface="+mn-lt"/>
              </a:rPr>
              <a:t>). When the page which needs to be replaced is determined then the required page will be brought into the frame and the valid bit corresponding to it will be set to 1 and that of the victim page to 0 and its frame number to -1.</a:t>
            </a:r>
            <a:endParaRPr lang="en-IN" sz="1200" dirty="0">
              <a:solidFill>
                <a:schemeClr val="tx1"/>
              </a:solidFill>
              <a:latin typeface="+mn-lt"/>
            </a:endParaRPr>
          </a:p>
        </p:txBody>
      </p:sp>
      <p:pic>
        <p:nvPicPr>
          <p:cNvPr id="5" name="Slide_14">
            <a:hlinkClick r:id="" action="ppaction://media"/>
            <a:extLst>
              <a:ext uri="{FF2B5EF4-FFF2-40B4-BE49-F238E27FC236}">
                <a16:creationId xmlns:a16="http://schemas.microsoft.com/office/drawing/2014/main" id="{89CCA8AD-F4A1-4E6D-B232-AFF71A87B8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6325" y="0"/>
            <a:ext cx="609600" cy="609601"/>
          </a:xfrm>
          <a:prstGeom prst="rect">
            <a:avLst/>
          </a:prstGeom>
        </p:spPr>
      </p:pic>
    </p:spTree>
    <p:extLst>
      <p:ext uri="{BB962C8B-B14F-4D97-AF65-F5344CB8AC3E}">
        <p14:creationId xmlns:p14="http://schemas.microsoft.com/office/powerpoint/2010/main" val="3997692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60F42D-F46E-4A84-BE9D-AC03793E30C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3" name="Rectangle 2">
            <a:extLst>
              <a:ext uri="{FF2B5EF4-FFF2-40B4-BE49-F238E27FC236}">
                <a16:creationId xmlns:a16="http://schemas.microsoft.com/office/drawing/2014/main" id="{C7CBD62C-B22E-459D-BEF8-7FFB4F22B1C5}"/>
              </a:ext>
            </a:extLst>
          </p:cNvPr>
          <p:cNvSpPr/>
          <p:nvPr/>
        </p:nvSpPr>
        <p:spPr>
          <a:xfrm>
            <a:off x="0" y="0"/>
            <a:ext cx="5457217" cy="2123658"/>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check00</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check01</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4" name="Rectangle 3">
            <a:extLst>
              <a:ext uri="{FF2B5EF4-FFF2-40B4-BE49-F238E27FC236}">
                <a16:creationId xmlns:a16="http://schemas.microsoft.com/office/drawing/2014/main" id="{49F9C799-6AF6-44F4-AE75-6EE68D386117}"/>
              </a:ext>
            </a:extLst>
          </p:cNvPr>
          <p:cNvSpPr/>
          <p:nvPr/>
        </p:nvSpPr>
        <p:spPr>
          <a:xfrm>
            <a:off x="4572000" y="3019843"/>
            <a:ext cx="4572000" cy="1384995"/>
          </a:xfrm>
          <a:prstGeom prst="rect">
            <a:avLst/>
          </a:prstGeom>
          <a:solidFill>
            <a:schemeClr val="accent2">
              <a:lumMod val="75000"/>
            </a:schemeClr>
          </a:solidFill>
          <a:ln w="19050">
            <a:solidFill>
              <a:srgbClr val="47C9B3"/>
            </a:solidFill>
          </a:ln>
        </p:spPr>
        <p:txBody>
          <a:bodyPr>
            <a:spAutoFit/>
          </a:bodyPr>
          <a:lstStyle/>
          <a:p>
            <a:r>
              <a:rPr lang="en-IN" sz="1200" dirty="0">
                <a:solidFill>
                  <a:srgbClr val="569CD6"/>
                </a:solidFill>
                <a:latin typeface="Consolas" panose="020B0609020204030204" pitchFamily="49" charset="0"/>
              </a:rPr>
              <a:t>void</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struct</a:t>
            </a:r>
            <a:r>
              <a:rPr lang="en-IN" sz="1200" dirty="0">
                <a:solidFill>
                  <a:srgbClr val="D4D4D4"/>
                </a:solidFill>
                <a:latin typeface="Consolas" panose="020B0609020204030204" pitchFamily="49" charset="0"/>
              </a:rPr>
              <a:t> </a:t>
            </a:r>
            <a:r>
              <a:rPr lang="en-IN" sz="1200" dirty="0">
                <a:solidFill>
                  <a:srgbClr val="4EC9B0"/>
                </a:solidFill>
                <a:latin typeface="Consolas" panose="020B0609020204030204" pitchFamily="49" charset="0"/>
              </a:rPr>
              <a:t>node</a:t>
            </a:r>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a:t>
            </a:r>
            <a:r>
              <a:rPr lang="en-IN" sz="1200" dirty="0" err="1">
                <a:solidFill>
                  <a:srgbClr val="9CDCFE"/>
                </a:solidFill>
                <a:latin typeface="Consolas" panose="020B0609020204030204" pitchFamily="49" charset="0"/>
              </a:rPr>
              <a:t>x</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new_page</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x</a:t>
            </a:r>
            <a:r>
              <a:rPr lang="en-IN" sz="1200" dirty="0">
                <a:solidFill>
                  <a:srgbClr val="D4D4D4"/>
                </a:solidFill>
                <a:latin typeface="Consolas" panose="020B0609020204030204" pitchFamily="49" charset="0"/>
              </a:rPr>
              <a:t>-&gt;</a:t>
            </a:r>
            <a:r>
              <a:rPr lang="en-IN" sz="1200" dirty="0" err="1">
                <a:solidFill>
                  <a:srgbClr val="9CDCFE"/>
                </a:solidFill>
                <a:latin typeface="Consolas" panose="020B0609020204030204" pitchFamily="49" charset="0"/>
              </a:rPr>
              <a:t>page_no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modify_bit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5" name="Cloud 4">
            <a:extLst>
              <a:ext uri="{FF2B5EF4-FFF2-40B4-BE49-F238E27FC236}">
                <a16:creationId xmlns:a16="http://schemas.microsoft.com/office/drawing/2014/main" id="{049F0CF8-E440-4A75-B6C1-1D1243BA313C}"/>
              </a:ext>
            </a:extLst>
          </p:cNvPr>
          <p:cNvSpPr/>
          <p:nvPr/>
        </p:nvSpPr>
        <p:spPr>
          <a:xfrm>
            <a:off x="5457217" y="0"/>
            <a:ext cx="3648258" cy="257175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990CD623-F9D0-430A-A35D-20B010429829}"/>
              </a:ext>
            </a:extLst>
          </p:cNvPr>
          <p:cNvSpPr/>
          <p:nvPr/>
        </p:nvSpPr>
        <p:spPr>
          <a:xfrm>
            <a:off x="0" y="2859886"/>
            <a:ext cx="4572000"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A0D5701-D811-4C16-B649-6183327FC88A}"/>
              </a:ext>
            </a:extLst>
          </p:cNvPr>
          <p:cNvSpPr txBox="1"/>
          <p:nvPr/>
        </p:nvSpPr>
        <p:spPr>
          <a:xfrm>
            <a:off x="943582" y="3235287"/>
            <a:ext cx="2864224" cy="1169551"/>
          </a:xfrm>
          <a:prstGeom prst="rect">
            <a:avLst/>
          </a:prstGeom>
          <a:noFill/>
        </p:spPr>
        <p:txBody>
          <a:bodyPr wrap="square" rtlCol="0">
            <a:spAutoFit/>
          </a:bodyPr>
          <a:lstStyle/>
          <a:p>
            <a:r>
              <a:rPr lang="en-US" dirty="0"/>
              <a:t>This function will be used to bring the required page into the main memory by allotting one frame to it and storing the information in </a:t>
            </a:r>
            <a:r>
              <a:rPr lang="en-US" dirty="0" err="1"/>
              <a:t>PageTable</a:t>
            </a:r>
            <a:r>
              <a:rPr lang="en-US" dirty="0"/>
              <a:t> about the new page.</a:t>
            </a:r>
            <a:endParaRPr lang="en-IN" dirty="0"/>
          </a:p>
        </p:txBody>
      </p:sp>
      <p:sp>
        <p:nvSpPr>
          <p:cNvPr id="8" name="TextBox 7">
            <a:extLst>
              <a:ext uri="{FF2B5EF4-FFF2-40B4-BE49-F238E27FC236}">
                <a16:creationId xmlns:a16="http://schemas.microsoft.com/office/drawing/2014/main" id="{81744F13-81A7-4A8F-9BB7-210505191CB3}"/>
              </a:ext>
            </a:extLst>
          </p:cNvPr>
          <p:cNvSpPr txBox="1"/>
          <p:nvPr/>
        </p:nvSpPr>
        <p:spPr>
          <a:xfrm>
            <a:off x="5808969" y="378842"/>
            <a:ext cx="3022156" cy="1708160"/>
          </a:xfrm>
          <a:prstGeom prst="rect">
            <a:avLst/>
          </a:prstGeom>
          <a:noFill/>
        </p:spPr>
        <p:txBody>
          <a:bodyPr wrap="square" rtlCol="0">
            <a:spAutoFit/>
          </a:bodyPr>
          <a:lstStyle/>
          <a:p>
            <a:r>
              <a:rPr lang="en-US" sz="1050" dirty="0"/>
              <a:t>This function is used to find the appropriate page which will be replaced by the incoming page in one of the frame. Here we will </a:t>
            </a:r>
          </a:p>
          <a:p>
            <a:pPr marL="342900" indent="-342900">
              <a:buFont typeface="+mj-lt"/>
              <a:buAutoNum type="arabicPeriod"/>
            </a:pPr>
            <a:r>
              <a:rPr lang="en-US" sz="1050" dirty="0"/>
              <a:t>find a page having reference bit and modify bit as 0 for replacement</a:t>
            </a:r>
          </a:p>
          <a:p>
            <a:pPr marL="342900" indent="-342900">
              <a:buFont typeface="+mj-lt"/>
              <a:buAutoNum type="arabicPeriod"/>
            </a:pPr>
            <a:r>
              <a:rPr lang="en-US" sz="1050" dirty="0"/>
              <a:t>If above page not found then find a page having reference bit 0 and modify bit 1 for replacement.</a:t>
            </a:r>
          </a:p>
          <a:p>
            <a:pPr marL="342900" indent="-342900">
              <a:buFont typeface="+mj-lt"/>
              <a:buAutoNum type="arabicPeriod"/>
            </a:pPr>
            <a:r>
              <a:rPr lang="en-US" sz="1050" dirty="0"/>
              <a:t>We will repeat the two steps until one of the two situation meets.</a:t>
            </a:r>
            <a:endParaRPr lang="en-IN" sz="1050" dirty="0"/>
          </a:p>
        </p:txBody>
      </p:sp>
      <p:pic>
        <p:nvPicPr>
          <p:cNvPr id="9" name="slide15">
            <a:hlinkClick r:id="" action="ppaction://media"/>
            <a:extLst>
              <a:ext uri="{FF2B5EF4-FFF2-40B4-BE49-F238E27FC236}">
                <a16:creationId xmlns:a16="http://schemas.microsoft.com/office/drawing/2014/main" id="{A79A8F5E-C3B8-41EA-A225-D11307384C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95875" y="2373587"/>
            <a:ext cx="609600" cy="609600"/>
          </a:xfrm>
          <a:prstGeom prst="rect">
            <a:avLst/>
          </a:prstGeom>
        </p:spPr>
      </p:pic>
    </p:spTree>
    <p:extLst>
      <p:ext uri="{BB962C8B-B14F-4D97-AF65-F5344CB8AC3E}">
        <p14:creationId xmlns:p14="http://schemas.microsoft.com/office/powerpoint/2010/main" val="871795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74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FCE715-6D72-4848-AF6D-B93339780AD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Rectangle 2">
            <a:extLst>
              <a:ext uri="{FF2B5EF4-FFF2-40B4-BE49-F238E27FC236}">
                <a16:creationId xmlns:a16="http://schemas.microsoft.com/office/drawing/2014/main" id="{8FDDC5A6-ACCA-4E05-9F73-C1AF48FAE270}"/>
              </a:ext>
            </a:extLst>
          </p:cNvPr>
          <p:cNvSpPr/>
          <p:nvPr/>
        </p:nvSpPr>
        <p:spPr>
          <a:xfrm>
            <a:off x="1" y="0"/>
            <a:ext cx="5029200" cy="449353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check00</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pointer,</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92224C17-72A6-4254-A7DE-CA97B9D3A544}"/>
              </a:ext>
            </a:extLst>
          </p:cNvPr>
          <p:cNvSpPr/>
          <p:nvPr/>
        </p:nvSpPr>
        <p:spPr>
          <a:xfrm>
            <a:off x="5029200" y="394679"/>
            <a:ext cx="4114799" cy="234852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71326B4-9970-44F1-94E8-129846E56A58}"/>
              </a:ext>
            </a:extLst>
          </p:cNvPr>
          <p:cNvSpPr txBox="1"/>
          <p:nvPr/>
        </p:nvSpPr>
        <p:spPr>
          <a:xfrm>
            <a:off x="5677790" y="876441"/>
            <a:ext cx="3153335" cy="1384995"/>
          </a:xfrm>
          <a:prstGeom prst="rect">
            <a:avLst/>
          </a:prstGeom>
          <a:noFill/>
        </p:spPr>
        <p:txBody>
          <a:bodyPr wrap="square" rtlCol="0">
            <a:spAutoFit/>
          </a:bodyPr>
          <a:lstStyle/>
          <a:p>
            <a:r>
              <a:rPr lang="en-US" dirty="0"/>
              <a:t>This function Is used to find a page in the circular queue having both reference bit and modify bit as 0. we will iterate until either we find the required page or reach the same position.</a:t>
            </a:r>
            <a:endParaRPr lang="en-IN" dirty="0"/>
          </a:p>
        </p:txBody>
      </p:sp>
      <p:pic>
        <p:nvPicPr>
          <p:cNvPr id="6" name="slide16">
            <a:hlinkClick r:id="" action="ppaction://media"/>
            <a:extLst>
              <a:ext uri="{FF2B5EF4-FFF2-40B4-BE49-F238E27FC236}">
                <a16:creationId xmlns:a16="http://schemas.microsoft.com/office/drawing/2014/main" id="{628B2F05-98B8-4E00-80B5-2F3FB30294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42288" y="4167188"/>
            <a:ext cx="609600" cy="609600"/>
          </a:xfrm>
          <a:prstGeom prst="rect">
            <a:avLst/>
          </a:prstGeom>
        </p:spPr>
      </p:pic>
    </p:spTree>
    <p:extLst>
      <p:ext uri="{BB962C8B-B14F-4D97-AF65-F5344CB8AC3E}">
        <p14:creationId xmlns:p14="http://schemas.microsoft.com/office/powerpoint/2010/main" val="236686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1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F1B290-7231-4633-B315-D116A418C9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3" name="Rectangle 2">
            <a:extLst>
              <a:ext uri="{FF2B5EF4-FFF2-40B4-BE49-F238E27FC236}">
                <a16:creationId xmlns:a16="http://schemas.microsoft.com/office/drawing/2014/main" id="{4ED09EB8-CDD6-4C69-A16F-8AF4C990EE94}"/>
              </a:ext>
            </a:extLst>
          </p:cNvPr>
          <p:cNvSpPr/>
          <p:nvPr/>
        </p:nvSpPr>
        <p:spPr>
          <a:xfrm>
            <a:off x="-1" y="0"/>
            <a:ext cx="6387353" cy="2970044"/>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check01</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err="1">
                <a:solidFill>
                  <a:srgbClr val="9CDCFE"/>
                </a:solidFill>
                <a:latin typeface="Consolas" panose="020B0609020204030204" pitchFamily="49" charset="0"/>
              </a:rPr>
              <a:t>n</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a:solidFill>
                  <a:srgbClr val="D4D4D4"/>
                </a:solidFill>
                <a:latin typeface="Consolas" panose="020B0609020204030204" pitchFamily="49" charset="0"/>
              </a:rPr>
              <a:t>    </a:t>
            </a:r>
            <a:r>
              <a:rPr lang="en-IN" sz="1100">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2CCD3938-6AA4-460A-8A81-55511D3DBEF6}"/>
              </a:ext>
            </a:extLst>
          </p:cNvPr>
          <p:cNvSpPr/>
          <p:nvPr/>
        </p:nvSpPr>
        <p:spPr>
          <a:xfrm>
            <a:off x="4845998" y="1089661"/>
            <a:ext cx="4301835" cy="364715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F77644-AFFE-4016-97DA-0BFA54689A3B}"/>
              </a:ext>
            </a:extLst>
          </p:cNvPr>
          <p:cNvSpPr txBox="1"/>
          <p:nvPr/>
        </p:nvSpPr>
        <p:spPr>
          <a:xfrm>
            <a:off x="5544062" y="1654299"/>
            <a:ext cx="3119718" cy="2462213"/>
          </a:xfrm>
          <a:prstGeom prst="rect">
            <a:avLst/>
          </a:prstGeom>
          <a:noFill/>
        </p:spPr>
        <p:txBody>
          <a:bodyPr wrap="square" rtlCol="0">
            <a:spAutoFit/>
          </a:bodyPr>
          <a:lstStyle/>
          <a:p>
            <a:r>
              <a:rPr lang="en-US" dirty="0"/>
              <a:t>This function will be called when no page is found to be replaced from frames having both modify bit and reference bit as 0. so now we will find a page having reference bit 0 and modify bit 1 in the circular queue. And while iterating if a corresponding page does not has reference bit 0 then we would set its reference bit to 0 and move further until we find the required page.</a:t>
            </a:r>
            <a:endParaRPr lang="en-IN" dirty="0"/>
          </a:p>
        </p:txBody>
      </p:sp>
      <p:pic>
        <p:nvPicPr>
          <p:cNvPr id="7" name="slide17 (1)">
            <a:hlinkClick r:id="" action="ppaction://media"/>
            <a:extLst>
              <a:ext uri="{FF2B5EF4-FFF2-40B4-BE49-F238E27FC236}">
                <a16:creationId xmlns:a16="http://schemas.microsoft.com/office/drawing/2014/main" id="{D950478D-ABB9-452C-8472-8D6C25546C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56775" y="0"/>
            <a:ext cx="609600" cy="609600"/>
          </a:xfrm>
          <a:prstGeom prst="rect">
            <a:avLst/>
          </a:prstGeom>
        </p:spPr>
      </p:pic>
    </p:spTree>
    <p:extLst>
      <p:ext uri="{BB962C8B-B14F-4D97-AF65-F5344CB8AC3E}">
        <p14:creationId xmlns:p14="http://schemas.microsoft.com/office/powerpoint/2010/main" val="405313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76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3</a:t>
            </a:r>
            <a:br>
              <a:rPr lang="en-US" dirty="0"/>
            </a:br>
            <a:r>
              <a:rPr lang="en-US" dirty="0"/>
              <a:t>Output Screenshot</a:t>
            </a:r>
            <a:endParaRPr lang="en-IN" dirty="0"/>
          </a:p>
        </p:txBody>
      </p:sp>
    </p:spTree>
    <p:extLst>
      <p:ext uri="{BB962C8B-B14F-4D97-AF65-F5344CB8AC3E}">
        <p14:creationId xmlns:p14="http://schemas.microsoft.com/office/powerpoint/2010/main" val="138582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1FECCE-57A0-4575-9A00-099309582B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a:extLst>
              <a:ext uri="{FF2B5EF4-FFF2-40B4-BE49-F238E27FC236}">
                <a16:creationId xmlns:a16="http://schemas.microsoft.com/office/drawing/2014/main" id="{1AC99E4A-4D0A-4787-BA35-341932854C45}"/>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356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1275150" y="355272"/>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Group - 6</a:t>
            </a:r>
            <a:endParaRPr sz="6000" dirty="0"/>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2" name="TextBox 1">
            <a:extLst>
              <a:ext uri="{FF2B5EF4-FFF2-40B4-BE49-F238E27FC236}">
                <a16:creationId xmlns:a16="http://schemas.microsoft.com/office/drawing/2014/main" id="{6BFF2702-CD22-41C8-8432-CA3D24FE6863}"/>
              </a:ext>
            </a:extLst>
          </p:cNvPr>
          <p:cNvSpPr txBox="1"/>
          <p:nvPr/>
        </p:nvSpPr>
        <p:spPr>
          <a:xfrm>
            <a:off x="2180246" y="1833086"/>
            <a:ext cx="4578668" cy="1763078"/>
          </a:xfrm>
          <a:prstGeom prst="snip2DiagRect">
            <a:avLst>
              <a:gd name="adj1" fmla="val 0"/>
              <a:gd name="adj2" fmla="val 13131"/>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Abhijeet </a:t>
            </a: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Sonkar</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(IIB2019009)</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Avneesh Kumar    	(IIB2019010)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Ambika Singh     	(IIB2019017)</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Aditya Aggarwal  	(IIT2019210)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Divy</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Agrawal     		(IIT2019211)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EC3FFB-9682-46A3-B94C-34A3C26EBB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4" name="Picture 3">
            <a:extLst>
              <a:ext uri="{FF2B5EF4-FFF2-40B4-BE49-F238E27FC236}">
                <a16:creationId xmlns:a16="http://schemas.microsoft.com/office/drawing/2014/main" id="{1950358B-A7AF-4B0A-A69C-3A7869FC3EA3}"/>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667171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5CAB61-D566-4DF7-AF36-B2589F11FA6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4" name="Picture 3">
            <a:extLst>
              <a:ext uri="{FF2B5EF4-FFF2-40B4-BE49-F238E27FC236}">
                <a16:creationId xmlns:a16="http://schemas.microsoft.com/office/drawing/2014/main" id="{31A44013-E47D-4871-9266-56E01E66ADB0}"/>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184978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A86137-5357-40D5-817C-93C76206E9F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4" name="Picture 3">
            <a:extLst>
              <a:ext uri="{FF2B5EF4-FFF2-40B4-BE49-F238E27FC236}">
                <a16:creationId xmlns:a16="http://schemas.microsoft.com/office/drawing/2014/main" id="{824F5982-2564-4CB2-87EA-88B47F6EF25D}"/>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182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55F343-0B7C-4D1A-A675-413804D69A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4" name="Picture 3">
            <a:extLst>
              <a:ext uri="{FF2B5EF4-FFF2-40B4-BE49-F238E27FC236}">
                <a16:creationId xmlns:a16="http://schemas.microsoft.com/office/drawing/2014/main" id="{75ABD7B8-5054-45BD-94AD-8EEB2BB6A9A8}"/>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551757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9C037A-5AE6-43D6-B3B3-06332428A6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3" name="ForPPT">
            <a:hlinkClick r:id="" action="ppaction://media"/>
            <a:extLst>
              <a:ext uri="{FF2B5EF4-FFF2-40B4-BE49-F238E27FC236}">
                <a16:creationId xmlns:a16="http://schemas.microsoft.com/office/drawing/2014/main" id="{6CD3C979-28B5-4C09-8D73-398E08B68C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9144000" cy="5140325"/>
          </a:xfrm>
          <a:prstGeom prst="rect">
            <a:avLst/>
          </a:prstGeom>
        </p:spPr>
      </p:pic>
    </p:spTree>
    <p:extLst>
      <p:ext uri="{BB962C8B-B14F-4D97-AF65-F5344CB8AC3E}">
        <p14:creationId xmlns:p14="http://schemas.microsoft.com/office/powerpoint/2010/main" val="352769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7"/>
          <p:cNvSpPr txBox="1">
            <a:spLocks noGrp="1"/>
          </p:cNvSpPr>
          <p:nvPr>
            <p:ph type="ctrTitle" idx="4294967295"/>
          </p:nvPr>
        </p:nvSpPr>
        <p:spPr>
          <a:xfrm>
            <a:off x="1275150" y="779318"/>
            <a:ext cx="6593700" cy="165903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dirty="0"/>
              <a:t>THANKS</a:t>
            </a:r>
            <a:endParaRPr sz="10000" dirty="0"/>
          </a:p>
        </p:txBody>
      </p:sp>
      <p:sp>
        <p:nvSpPr>
          <p:cNvPr id="768" name="Google Shape;768;p3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2" name="Google Shape;908;p40">
            <a:extLst>
              <a:ext uri="{FF2B5EF4-FFF2-40B4-BE49-F238E27FC236}">
                <a16:creationId xmlns:a16="http://schemas.microsoft.com/office/drawing/2014/main" id="{94A061DA-5809-43BD-82EB-5E17CFF3762B}"/>
              </a:ext>
            </a:extLst>
          </p:cNvPr>
          <p:cNvSpPr/>
          <p:nvPr/>
        </p:nvSpPr>
        <p:spPr>
          <a:xfrm>
            <a:off x="3825408" y="2571750"/>
            <a:ext cx="1493183" cy="1493183"/>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3" name="TextBox 2">
            <a:extLst>
              <a:ext uri="{FF2B5EF4-FFF2-40B4-BE49-F238E27FC236}">
                <a16:creationId xmlns:a16="http://schemas.microsoft.com/office/drawing/2014/main" id="{DF9696D7-D58F-4F36-A573-F9137B6B6C3E}"/>
              </a:ext>
            </a:extLst>
          </p:cNvPr>
          <p:cNvSpPr txBox="1"/>
          <p:nvPr/>
        </p:nvSpPr>
        <p:spPr>
          <a:xfrm>
            <a:off x="375082" y="131853"/>
            <a:ext cx="4953739" cy="646331"/>
          </a:xfrm>
          <a:prstGeom prst="rect">
            <a:avLst/>
          </a:prstGeom>
          <a:noFill/>
        </p:spPr>
        <p:txBody>
          <a:bodyPr wrap="square" rtlCol="0">
            <a:spAutoFit/>
          </a:bodyPr>
          <a:lstStyle/>
          <a:p>
            <a:r>
              <a:rPr lang="en-US" sz="3600" dirty="0">
                <a:latin typeface="Oswald" panose="020B0604020202020204" charset="0"/>
              </a:rPr>
              <a:t>Question Statement</a:t>
            </a:r>
            <a:endParaRPr lang="en-IN" sz="3600" dirty="0">
              <a:latin typeface="Oswald" panose="020B0604020202020204" charset="0"/>
            </a:endParaRP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820882" y="2098964"/>
            <a:ext cx="7865993" cy="16553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2000" dirty="0">
                <a:solidFill>
                  <a:schemeClr val="bg1"/>
                </a:solidFill>
              </a:rPr>
              <a:t>Implement the code of the page replacement algorithm </a:t>
            </a:r>
            <a:r>
              <a:rPr lang="en-IN" sz="2000" dirty="0">
                <a:solidFill>
                  <a:schemeClr val="bg1"/>
                </a:solidFill>
              </a:rPr>
              <a:t>LRU Approximation: Enhanced Second Chance Algorithm</a:t>
            </a:r>
            <a:r>
              <a:rPr lang="en-GB" sz="2000" dirty="0">
                <a:solidFill>
                  <a:schemeClr val="bg1"/>
                </a:solidFill>
              </a:rPr>
              <a:t> inside the </a:t>
            </a:r>
            <a:r>
              <a:rPr lang="en-GB" sz="2000" dirty="0" err="1">
                <a:solidFill>
                  <a:schemeClr val="bg1"/>
                </a:solidFill>
              </a:rPr>
              <a:t>getFrameNo</a:t>
            </a:r>
            <a:r>
              <a:rPr lang="en-GB" sz="2000" dirty="0">
                <a:solidFill>
                  <a:schemeClr val="bg1"/>
                </a:solidFill>
              </a:rPr>
              <a:t>() function and print the value of total page-fault-count from the Finalize() function.</a:t>
            </a:r>
            <a:endParaRPr lang="en-IN" sz="2000" dirty="0">
              <a:solidFill>
                <a:schemeClr val="bg1"/>
              </a:solidFill>
            </a:endParaRPr>
          </a:p>
        </p:txBody>
      </p:sp>
      <p:pic>
        <p:nvPicPr>
          <p:cNvPr id="5" name="3 (1)">
            <a:hlinkClick r:id="" action="ppaction://media"/>
            <a:extLst>
              <a:ext uri="{FF2B5EF4-FFF2-40B4-BE49-F238E27FC236}">
                <a16:creationId xmlns:a16="http://schemas.microsoft.com/office/drawing/2014/main" id="{78E8CE70-A41B-4894-9F62-A6C7DA3D7F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400" y="0"/>
            <a:ext cx="609600" cy="609600"/>
          </a:xfrm>
          <a:prstGeom prst="rect">
            <a:avLst/>
          </a:prstGeom>
        </p:spPr>
      </p:pic>
    </p:spTree>
    <p:extLst>
      <p:ext uri="{BB962C8B-B14F-4D97-AF65-F5344CB8AC3E}">
        <p14:creationId xmlns:p14="http://schemas.microsoft.com/office/powerpoint/2010/main" val="1432917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0"/>
          <p:cNvSpPr txBox="1">
            <a:spLocks noGrp="1"/>
          </p:cNvSpPr>
          <p:nvPr>
            <p:ph type="title"/>
          </p:nvPr>
        </p:nvSpPr>
        <p:spPr>
          <a:xfrm>
            <a:off x="578575" y="622176"/>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Flow of Content</a:t>
            </a:r>
            <a:endParaRPr sz="3200" dirty="0"/>
          </a:p>
        </p:txBody>
      </p:sp>
      <p:sp>
        <p:nvSpPr>
          <p:cNvPr id="686" name="Google Shape;686;p30"/>
          <p:cNvSpPr/>
          <p:nvPr/>
        </p:nvSpPr>
        <p:spPr>
          <a:xfrm>
            <a:off x="578575" y="2061638"/>
            <a:ext cx="2808000" cy="1325100"/>
          </a:xfrm>
          <a:prstGeom prst="homePlate">
            <a:avLst>
              <a:gd name="adj" fmla="val 30129"/>
            </a:avLst>
          </a:prstGeom>
          <a:solidFill>
            <a:srgbClr val="AFF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solidFill>
                  <a:srgbClr val="FFFFFF"/>
                </a:solidFill>
                <a:latin typeface="Source Sans Pro"/>
                <a:ea typeface="Source Sans Pro"/>
                <a:cs typeface="Source Sans Pro"/>
                <a:sym typeface="Source Sans Pro"/>
              </a:rPr>
              <a:t>Basic Concepts</a:t>
            </a:r>
            <a:endParaRPr sz="2800" b="1" dirty="0">
              <a:solidFill>
                <a:srgbClr val="FFFFFF"/>
              </a:solidFill>
              <a:latin typeface="Source Sans Pro"/>
              <a:ea typeface="Source Sans Pro"/>
              <a:cs typeface="Source Sans Pro"/>
              <a:sym typeface="Source Sans Pro"/>
            </a:endParaRPr>
          </a:p>
        </p:txBody>
      </p:sp>
      <p:sp>
        <p:nvSpPr>
          <p:cNvPr id="687" name="Google Shape;687;p30"/>
          <p:cNvSpPr/>
          <p:nvPr/>
        </p:nvSpPr>
        <p:spPr>
          <a:xfrm>
            <a:off x="3242325" y="2061638"/>
            <a:ext cx="2862000" cy="1325100"/>
          </a:xfrm>
          <a:prstGeom prst="chevron">
            <a:avLst>
              <a:gd name="adj" fmla="val 29853"/>
            </a:avLst>
          </a:prstGeom>
          <a:solidFill>
            <a:srgbClr val="00C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rgbClr val="FFFFFF"/>
                </a:solidFill>
                <a:latin typeface="Source Sans Pro"/>
                <a:ea typeface="Source Sans Pro"/>
                <a:cs typeface="Source Sans Pro"/>
                <a:sym typeface="Source Sans Pro"/>
              </a:rPr>
              <a:t>Code Explanation</a:t>
            </a:r>
            <a:endParaRPr sz="2400" b="1" dirty="0">
              <a:solidFill>
                <a:srgbClr val="FFFFFF"/>
              </a:solidFill>
              <a:latin typeface="Source Sans Pro"/>
              <a:ea typeface="Source Sans Pro"/>
              <a:cs typeface="Source Sans Pro"/>
              <a:sym typeface="Source Sans Pro"/>
            </a:endParaRPr>
          </a:p>
        </p:txBody>
      </p:sp>
      <p:sp>
        <p:nvSpPr>
          <p:cNvPr id="688" name="Google Shape;688;p30"/>
          <p:cNvSpPr/>
          <p:nvPr/>
        </p:nvSpPr>
        <p:spPr>
          <a:xfrm>
            <a:off x="5960075" y="2061638"/>
            <a:ext cx="2862000" cy="1325100"/>
          </a:xfrm>
          <a:prstGeom prst="chevron">
            <a:avLst>
              <a:gd name="adj" fmla="val 29853"/>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Source Sans Pro"/>
                <a:ea typeface="Source Sans Pro"/>
                <a:cs typeface="Source Sans Pro"/>
                <a:sym typeface="Source Sans Pro"/>
              </a:rPr>
              <a:t>Output Screenshots</a:t>
            </a:r>
            <a:endParaRPr sz="2400" b="1" dirty="0">
              <a:solidFill>
                <a:srgbClr val="FFFFFF"/>
              </a:solidFill>
              <a:latin typeface="Source Sans Pro"/>
              <a:ea typeface="Source Sans Pro"/>
              <a:cs typeface="Source Sans Pro"/>
              <a:sym typeface="Source Sans Pro"/>
            </a:endParaRPr>
          </a:p>
        </p:txBody>
      </p:sp>
      <p:sp>
        <p:nvSpPr>
          <p:cNvPr id="689" name="Google Shape;689;p3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1</a:t>
            </a:r>
            <a:br>
              <a:rPr lang="en-US" dirty="0"/>
            </a:br>
            <a:r>
              <a:rPr lang="en-US" dirty="0"/>
              <a:t>Basic Concepts</a:t>
            </a:r>
            <a:endParaRPr lang="en-IN" dirty="0"/>
          </a:p>
        </p:txBody>
      </p:sp>
    </p:spTree>
    <p:extLst>
      <p:ext uri="{BB962C8B-B14F-4D97-AF65-F5344CB8AC3E}">
        <p14:creationId xmlns:p14="http://schemas.microsoft.com/office/powerpoint/2010/main" val="3302802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Virtual Memory</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39003" y="1704108"/>
            <a:ext cx="7865993" cy="312209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An imaginary memory area supported by some operating systems  in conjunction with the hardware</a:t>
            </a:r>
          </a:p>
          <a:p>
            <a:pPr marL="342900" lvl="0" indent="-342900">
              <a:buClr>
                <a:schemeClr val="bg1"/>
              </a:buClr>
              <a:buFont typeface="Wingdings" panose="05000000000000000000" pitchFamily="2" charset="2"/>
              <a:buChar char="v"/>
            </a:pPr>
            <a:r>
              <a:rPr lang="en-GB" sz="2000" dirty="0">
                <a:solidFill>
                  <a:srgbClr val="FFFFFF"/>
                </a:solidFill>
              </a:rPr>
              <a:t>Programs use these virtual addresses rather than real addresses to store instructions and data. When the program is actually executed, the virtual addresses are converted into real memory addresses.</a:t>
            </a:r>
          </a:p>
          <a:p>
            <a:pPr marL="342900" lvl="0" indent="-342900">
              <a:buClr>
                <a:schemeClr val="bg1"/>
              </a:buClr>
              <a:buFont typeface="Wingdings" panose="05000000000000000000" pitchFamily="2" charset="2"/>
              <a:buChar char="v"/>
            </a:pPr>
            <a:r>
              <a:rPr lang="en-GB" sz="2000" dirty="0">
                <a:solidFill>
                  <a:srgbClr val="FFFFFF"/>
                </a:solidFill>
              </a:rPr>
              <a:t>The purpose of virtual memory is to enlarge the address space, the set of addresses a program can utilize. For example, virtual memory might contain twice as many addresses as main memory</a:t>
            </a:r>
          </a:p>
        </p:txBody>
      </p:sp>
      <p:pic>
        <p:nvPicPr>
          <p:cNvPr id="5" name="6 (1)">
            <a:hlinkClick r:id="" action="ppaction://media"/>
            <a:extLst>
              <a:ext uri="{FF2B5EF4-FFF2-40B4-BE49-F238E27FC236}">
                <a16:creationId xmlns:a16="http://schemas.microsoft.com/office/drawing/2014/main" id="{943FD74C-19F9-4270-95CA-C3EB48B675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6011" y="0"/>
            <a:ext cx="609600" cy="609600"/>
          </a:xfrm>
          <a:prstGeom prst="rect">
            <a:avLst/>
          </a:prstGeom>
        </p:spPr>
      </p:pic>
    </p:spTree>
    <p:extLst>
      <p:ext uri="{BB962C8B-B14F-4D97-AF65-F5344CB8AC3E}">
        <p14:creationId xmlns:p14="http://schemas.microsoft.com/office/powerpoint/2010/main" val="121844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3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Page Replacement  Algorithm </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Page replacement algorithms decide which memory pages to page out, sometimes called swap out, or write to disk, when a page of memory needs to be allocated. </a:t>
            </a:r>
          </a:p>
          <a:p>
            <a:pPr marL="342900" lvl="0" indent="-342900">
              <a:buClr>
                <a:schemeClr val="bg1"/>
              </a:buClr>
              <a:buFont typeface="Wingdings" panose="05000000000000000000" pitchFamily="2" charset="2"/>
              <a:buChar char="v"/>
            </a:pPr>
            <a:r>
              <a:rPr lang="en-GB" sz="2000" dirty="0">
                <a:solidFill>
                  <a:srgbClr val="FFFFFF"/>
                </a:solidFill>
              </a:rPr>
              <a:t>Page replacement happens when a requested page is not in memory (page fault) and a free page cannot be used to satisfy the allocation, either because there are none, or because the number of free pages is lower than some threshold.</a:t>
            </a:r>
          </a:p>
        </p:txBody>
      </p:sp>
      <p:pic>
        <p:nvPicPr>
          <p:cNvPr id="5" name="7 (1)">
            <a:hlinkClick r:id="" action="ppaction://media"/>
            <a:extLst>
              <a:ext uri="{FF2B5EF4-FFF2-40B4-BE49-F238E27FC236}">
                <a16:creationId xmlns:a16="http://schemas.microsoft.com/office/drawing/2014/main" id="{2A8FA1FF-7F50-48A6-80E1-1A73F4E09C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6325" y="0"/>
            <a:ext cx="609600" cy="609600"/>
          </a:xfrm>
          <a:prstGeom prst="rect">
            <a:avLst/>
          </a:prstGeom>
        </p:spPr>
      </p:pic>
    </p:spTree>
    <p:extLst>
      <p:ext uri="{BB962C8B-B14F-4D97-AF65-F5344CB8AC3E}">
        <p14:creationId xmlns:p14="http://schemas.microsoft.com/office/powerpoint/2010/main" val="351811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Paging</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Paging is a memory management scheme by which a computer stores and retrieves data from secondary storage for use in main memory. In this scheme, the operating system retrieves data from secondary storage in same-size blocks called pages.</a:t>
            </a:r>
          </a:p>
          <a:p>
            <a:pPr marL="342900" lvl="0" indent="-342900">
              <a:buClr>
                <a:schemeClr val="bg1"/>
              </a:buClr>
              <a:buFont typeface="Wingdings" panose="05000000000000000000" pitchFamily="2" charset="2"/>
              <a:buChar char="v"/>
            </a:pPr>
            <a:r>
              <a:rPr lang="en-GB" sz="2000" dirty="0">
                <a:solidFill>
                  <a:srgbClr val="FFFFFF"/>
                </a:solidFill>
              </a:rPr>
              <a:t>Paging is an important part of virtual memory implementations in modern operating systems, using secondary storage to let programs exceed the size of available physical memory</a:t>
            </a:r>
          </a:p>
        </p:txBody>
      </p:sp>
      <p:pic>
        <p:nvPicPr>
          <p:cNvPr id="5" name="Slide_8">
            <a:hlinkClick r:id="" action="ppaction://media"/>
            <a:extLst>
              <a:ext uri="{FF2B5EF4-FFF2-40B4-BE49-F238E27FC236}">
                <a16:creationId xmlns:a16="http://schemas.microsoft.com/office/drawing/2014/main" id="{8EC65052-423B-470C-8D7B-5127E94DEE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400" y="0"/>
            <a:ext cx="609600" cy="609600"/>
          </a:xfrm>
          <a:prstGeom prst="rect">
            <a:avLst/>
          </a:prstGeom>
        </p:spPr>
      </p:pic>
    </p:spTree>
    <p:extLst>
      <p:ext uri="{BB962C8B-B14F-4D97-AF65-F5344CB8AC3E}">
        <p14:creationId xmlns:p14="http://schemas.microsoft.com/office/powerpoint/2010/main" val="3451432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2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Least Recently Used (LRU)</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Least Recently Used page replacement algorithm keeps track of page usage over a short period of time. It works on the idea that the pages that have been most heavily used in the past are most likely to be used heavily in the future too.</a:t>
            </a:r>
          </a:p>
          <a:p>
            <a:pPr marL="342900" lvl="0" indent="-342900">
              <a:buClr>
                <a:schemeClr val="bg1"/>
              </a:buClr>
              <a:buFont typeface="Wingdings" panose="05000000000000000000" pitchFamily="2" charset="2"/>
              <a:buChar char="v"/>
            </a:pPr>
            <a:r>
              <a:rPr lang="en-GB" sz="2000" dirty="0">
                <a:solidFill>
                  <a:srgbClr val="FFFFFF"/>
                </a:solidFill>
              </a:rPr>
              <a:t>In LRU, whenever page replacement happens, the page which has not been used for the longest amount of time is replaced.</a:t>
            </a:r>
          </a:p>
        </p:txBody>
      </p:sp>
      <p:pic>
        <p:nvPicPr>
          <p:cNvPr id="5" name="Slide_9">
            <a:hlinkClick r:id="" action="ppaction://media"/>
            <a:extLst>
              <a:ext uri="{FF2B5EF4-FFF2-40B4-BE49-F238E27FC236}">
                <a16:creationId xmlns:a16="http://schemas.microsoft.com/office/drawing/2014/main" id="{15F0576E-B618-49C0-9FC6-7665852804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400" y="0"/>
            <a:ext cx="609600" cy="609600"/>
          </a:xfrm>
          <a:prstGeom prst="rect">
            <a:avLst/>
          </a:prstGeom>
        </p:spPr>
      </p:pic>
    </p:spTree>
    <p:extLst>
      <p:ext uri="{BB962C8B-B14F-4D97-AF65-F5344CB8AC3E}">
        <p14:creationId xmlns:p14="http://schemas.microsoft.com/office/powerpoint/2010/main" val="226108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468BC"/>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TotalTime>
  <Words>2334</Words>
  <Application>Microsoft Office PowerPoint</Application>
  <PresentationFormat>On-screen Show (16:9)</PresentationFormat>
  <Paragraphs>185</Paragraphs>
  <Slides>25</Slides>
  <Notes>4</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Oswald</vt:lpstr>
      <vt:lpstr>Wingdings</vt:lpstr>
      <vt:lpstr>Nanum Gothic Coding</vt:lpstr>
      <vt:lpstr>Consolas</vt:lpstr>
      <vt:lpstr>Arial</vt:lpstr>
      <vt:lpstr>Source Sans Pro</vt:lpstr>
      <vt:lpstr>Quince template</vt:lpstr>
      <vt:lpstr>OS Lab Assignment - 5</vt:lpstr>
      <vt:lpstr>Group - 6</vt:lpstr>
      <vt:lpstr>PowerPoint Presentation</vt:lpstr>
      <vt:lpstr>Flow of Content</vt:lpstr>
      <vt:lpstr>1 Basic Concepts</vt:lpstr>
      <vt:lpstr>PowerPoint Presentation</vt:lpstr>
      <vt:lpstr>PowerPoint Presentation</vt:lpstr>
      <vt:lpstr>PowerPoint Presentation</vt:lpstr>
      <vt:lpstr>PowerPoint Presentation</vt:lpstr>
      <vt:lpstr>PowerPoint Presentation</vt:lpstr>
      <vt:lpstr>2 Code Explanation</vt:lpstr>
      <vt:lpstr>PowerPoint Presentation</vt:lpstr>
      <vt:lpstr>PowerPoint Presentation</vt:lpstr>
      <vt:lpstr>PowerPoint Presentation</vt:lpstr>
      <vt:lpstr>PowerPoint Presentation</vt:lpstr>
      <vt:lpstr>PowerPoint Presentation</vt:lpstr>
      <vt:lpstr>PowerPoint Presentation</vt:lpstr>
      <vt:lpstr>3 Output Screenshot</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 Lab Assignment - 5</dc:title>
  <cp:lastModifiedBy>Divy Agrawal</cp:lastModifiedBy>
  <cp:revision>46</cp:revision>
  <dcterms:modified xsi:type="dcterms:W3CDTF">2020-11-07T18:32:52Z</dcterms:modified>
</cp:coreProperties>
</file>